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8" r:id="rId2"/>
    <p:sldId id="273" r:id="rId3"/>
    <p:sldId id="275" r:id="rId4"/>
    <p:sldId id="284" r:id="rId5"/>
    <p:sldId id="263" r:id="rId6"/>
    <p:sldId id="274" r:id="rId7"/>
    <p:sldId id="276" r:id="rId8"/>
    <p:sldId id="277" r:id="rId9"/>
    <p:sldId id="285" r:id="rId10"/>
    <p:sldId id="264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9EE54DAE-FEF8-4527-9C46-B68726D73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8DCF1C3-3C92-4582-AEC3-63F8891B41A6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21767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78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05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292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83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04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9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72A2F0F-0BFA-460C-9F0E-2D8B83A4C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49038827-8F5D-49E3-93E1-1679F508DFE6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396809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C2556401-CF46-48E0-8B0F-276585CBB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D9EBC05-79BA-4EDD-9017-97839FC26A7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361623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3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51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8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13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42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499FC182-CA94-4D09-A45B-EE44C6CF985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71E7A8AF-3308-4895-8140-FBE72B679B6E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5977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6fad1f2e-fbc7-422a-8fe4-282d725e17f8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e-sfera.hr/dodatni-digitalni-sadrzaji/6fad1f2e-fbc7-422a-8fe4-282d725e17f8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6fad1f2e-fbc7-422a-8fe4-282d725e17f8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Fraser_fi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fr.wikipedia.org/wiki/Polypode_commu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190" y="4154749"/>
            <a:ext cx="8237619" cy="172346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KAKO SE RAZMNOŽAVAJU BILJKE, ALGE I GLJIVE </a:t>
            </a:r>
            <a:br>
              <a:rPr lang="hr-HR" sz="36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Razmnožavanje u golosjemenjača</a:t>
            </a:r>
            <a:endParaRPr lang="hr-HR" sz="36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DC1BF33-6413-44F2-9C0E-F3E71F5A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11" y="807868"/>
            <a:ext cx="4293929" cy="2860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24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0659C8-A06D-4F92-B212-9A692EF6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84" y="639192"/>
            <a:ext cx="5500898" cy="53652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Razmnožavanje u ostalih organizama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344C15B-CAC6-495B-AD81-2F3ECF961F1D}"/>
              </a:ext>
            </a:extLst>
          </p:cNvPr>
          <p:cNvSpPr txBox="1"/>
          <p:nvPr/>
        </p:nvSpPr>
        <p:spPr>
          <a:xfrm>
            <a:off x="8605768" y="4508191"/>
            <a:ext cx="31837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>
                <a:solidFill>
                  <a:schemeClr val="bg1"/>
                </a:solidFill>
              </a:rPr>
              <a:t>ISTRAŽI</a:t>
            </a:r>
          </a:p>
          <a:p>
            <a:endParaRPr lang="hr-HR" sz="1400" b="1" u="sng" dirty="0">
              <a:solidFill>
                <a:schemeClr val="bg1"/>
              </a:solidFill>
            </a:endParaRP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Što se događa sa stanicama pekarskog kvasca ako ga staviš u malo šećera i vode?</a:t>
            </a: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Pupa li pekarski kvasac?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A149661D-E4F2-462A-895D-2CE94AC13ECC}"/>
              </a:ext>
            </a:extLst>
          </p:cNvPr>
          <p:cNvSpPr/>
          <p:nvPr/>
        </p:nvSpPr>
        <p:spPr>
          <a:xfrm>
            <a:off x="10344015" y="4198886"/>
            <a:ext cx="12779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57. str.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8061088-3B8A-4129-B0F2-DD91AE67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689" y="3914687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B3F50746-C945-436B-A001-FBDE4B00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239" y="4724802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5147B4BD-A307-4A14-AF92-55014515A66E}"/>
              </a:ext>
            </a:extLst>
          </p:cNvPr>
          <p:cNvSpPr txBox="1"/>
          <p:nvPr/>
        </p:nvSpPr>
        <p:spPr>
          <a:xfrm>
            <a:off x="807893" y="5494159"/>
            <a:ext cx="277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>
                <a:solidFill>
                  <a:schemeClr val="bg1"/>
                </a:solidFill>
              </a:rPr>
              <a:t>Pokušaj objasniti poslovicu:</a:t>
            </a:r>
          </a:p>
          <a:p>
            <a:r>
              <a:rPr lang="hr-HR" sz="1400" i="1" dirty="0">
                <a:solidFill>
                  <a:schemeClr val="bg1"/>
                </a:solidFill>
              </a:rPr>
              <a:t>„Rasteš kao gljiva poslije kiše”.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:a16="http://schemas.microsoft.com/office/drawing/2014/main" xmlns="" id="{9BAF3E74-5AF4-46E4-9021-59F115E6B0C7}"/>
              </a:ext>
            </a:extLst>
          </p:cNvPr>
          <p:cNvSpPr txBox="1">
            <a:spLocks/>
          </p:cNvSpPr>
          <p:nvPr/>
        </p:nvSpPr>
        <p:spPr bwMode="gray">
          <a:xfrm>
            <a:off x="572039" y="1325644"/>
            <a:ext cx="9709832" cy="108307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u="sng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Gljive se mogu razmnožavati:</a:t>
            </a:r>
          </a:p>
          <a:p>
            <a:pPr marL="457200" indent="-457200">
              <a:buAutoNum type="arabicPeriod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SPOLNO - spolnim stanicama koje nastaju unutar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micelija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(tijela gljive)</a:t>
            </a:r>
          </a:p>
          <a:p>
            <a:pPr marL="457200" indent="-457200">
              <a:buAutoNum type="arabicPeriod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NESPOLNO - sporama (nespolnim rasplodnim stanicama) ili pupanjem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DDD2E847-057A-4E84-9AED-E7736463D93B}"/>
              </a:ext>
            </a:extLst>
          </p:cNvPr>
          <p:cNvSpPr txBox="1"/>
          <p:nvPr/>
        </p:nvSpPr>
        <p:spPr>
          <a:xfrm>
            <a:off x="4714050" y="5539666"/>
            <a:ext cx="181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Spolne stanice gljiva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51D41D-F645-4098-A01C-CEB3E078C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26" t="9190" r="19993" b="11584"/>
          <a:stretch/>
        </p:blipFill>
        <p:spPr>
          <a:xfrm>
            <a:off x="4215143" y="2752638"/>
            <a:ext cx="2577564" cy="2609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58395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 animBg="1"/>
      <p:bldP spid="25" grpId="0"/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xmlns="" id="{34A2BAF4-79A1-4B20-BE60-D6D3760798B0}"/>
              </a:ext>
            </a:extLst>
          </p:cNvPr>
          <p:cNvSpPr txBox="1">
            <a:spLocks/>
          </p:cNvSpPr>
          <p:nvPr/>
        </p:nvSpPr>
        <p:spPr bwMode="gray">
          <a:xfrm>
            <a:off x="634183" y="710215"/>
            <a:ext cx="9709832" cy="111858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Spore se razvijaju na donjoj strani klobuka i kada padnu na vlažno tlo prokliju i stvaraju MICELIJ koji raste i ciklus se ponavlja.</a:t>
            </a:r>
          </a:p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 razvoj gljiva </a:t>
            </a: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NUŽNA JE VODA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za klijanje spore.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0A599AE1-4C88-42C5-8A1D-B34555E07FD6}"/>
              </a:ext>
            </a:extLst>
          </p:cNvPr>
          <p:cNvSpPr txBox="1">
            <a:spLocks/>
          </p:cNvSpPr>
          <p:nvPr/>
        </p:nvSpPr>
        <p:spPr bwMode="gray">
          <a:xfrm>
            <a:off x="5329743" y="2567167"/>
            <a:ext cx="1315820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KLOBUK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C1E78B6C-8651-4C9A-8C08-E7EBA2D6EAFC}"/>
              </a:ext>
            </a:extLst>
          </p:cNvPr>
          <p:cNvSpPr txBox="1">
            <a:spLocks/>
          </p:cNvSpPr>
          <p:nvPr/>
        </p:nvSpPr>
        <p:spPr bwMode="gray">
          <a:xfrm>
            <a:off x="5287208" y="3358574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STRUČAK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7365851" y="4860231"/>
            <a:ext cx="2978164" cy="1102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MICELIJ - sustav tankih, isprepletenih cjevastih niti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xmlns="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739964" y="5174797"/>
            <a:ext cx="3884551" cy="80028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Tijelo je gljiva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micelij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građen od stanica HIFA.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0950096-44D2-485B-A4FD-3065D8BE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7154" r="16562" b="17463"/>
          <a:stretch/>
        </p:blipFill>
        <p:spPr>
          <a:xfrm>
            <a:off x="1219977" y="2268442"/>
            <a:ext cx="2440677" cy="209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F8875C8-AC7D-466A-9635-5A97DB74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69" b="1945"/>
          <a:stretch/>
        </p:blipFill>
        <p:spPr>
          <a:xfrm>
            <a:off x="8217713" y="2084403"/>
            <a:ext cx="2502814" cy="227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0B89AF6E-4A6E-4474-B225-A7AF74EDE169}"/>
              </a:ext>
            </a:extLst>
          </p:cNvPr>
          <p:cNvCxnSpPr>
            <a:cxnSpLocks/>
          </p:cNvCxnSpPr>
          <p:nvPr/>
        </p:nvCxnSpPr>
        <p:spPr>
          <a:xfrm flipH="1">
            <a:off x="2682240" y="2810509"/>
            <a:ext cx="2443379" cy="1246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DC2FD4F0-3EC7-468B-9090-406CCD27850A}"/>
              </a:ext>
            </a:extLst>
          </p:cNvPr>
          <p:cNvCxnSpPr>
            <a:cxnSpLocks/>
          </p:cNvCxnSpPr>
          <p:nvPr/>
        </p:nvCxnSpPr>
        <p:spPr>
          <a:xfrm flipH="1" flipV="1">
            <a:off x="2513038" y="3509606"/>
            <a:ext cx="2621739" cy="923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xmlns="" id="{905003DC-14C8-454F-A7A3-3DD73DBCF397}"/>
              </a:ext>
            </a:extLst>
          </p:cNvPr>
          <p:cNvCxnSpPr>
            <a:cxnSpLocks/>
          </p:cNvCxnSpPr>
          <p:nvPr/>
        </p:nvCxnSpPr>
        <p:spPr>
          <a:xfrm flipV="1">
            <a:off x="6773266" y="2735847"/>
            <a:ext cx="2594254" cy="385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8BBDE4FF-302D-4516-9050-7CCEAAB61A7F}"/>
              </a:ext>
            </a:extLst>
          </p:cNvPr>
          <p:cNvCxnSpPr>
            <a:cxnSpLocks/>
          </p:cNvCxnSpPr>
          <p:nvPr/>
        </p:nvCxnSpPr>
        <p:spPr>
          <a:xfrm>
            <a:off x="6853168" y="3584160"/>
            <a:ext cx="2736494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0F201DA-59BA-4334-8276-8C79EB869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3" t="17245" r="3115" b="5370"/>
          <a:stretch/>
        </p:blipFill>
        <p:spPr>
          <a:xfrm>
            <a:off x="5125619" y="4493254"/>
            <a:ext cx="1838911" cy="160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xmlns="" id="{272DD3B1-C7D1-479D-B8C0-7814A19EDE96}"/>
              </a:ext>
            </a:extLst>
          </p:cNvPr>
          <p:cNvCxnSpPr>
            <a:cxnSpLocks/>
          </p:cNvCxnSpPr>
          <p:nvPr/>
        </p:nvCxnSpPr>
        <p:spPr>
          <a:xfrm flipH="1">
            <a:off x="6111944" y="5672149"/>
            <a:ext cx="1549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4492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8176335" y="3710866"/>
            <a:ext cx="3409024" cy="17311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PUP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hr-HR" sz="1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na roditeljskom </a:t>
            </a:r>
            <a:r>
              <a:rPr lang="hr-HR" sz="1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miceliju</a:t>
            </a:r>
            <a:endParaRPr lang="hr-HR" sz="1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hr-HR" sz="1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nakon sazrijevanja se odvaja i započinje samostalan život</a:t>
            </a:r>
            <a:endParaRPr lang="hr-H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xmlns="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705203" y="573451"/>
            <a:ext cx="8891558" cy="98014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JEDNOSTANIČNE GLJIVE - razmnožavaju se PUPANJEM </a:t>
            </a:r>
            <a:r>
              <a:rPr lang="hr-HR" sz="1800" i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(npr. </a:t>
            </a:r>
            <a:r>
              <a:rPr lang="hr-HR" sz="1800" i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kvaščeve</a:t>
            </a:r>
            <a:r>
              <a:rPr lang="hr-HR" sz="1800" i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								gljivice</a:t>
            </a:r>
            <a:r>
              <a:rPr lang="hr-HR" sz="1800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 a neke VEGETATIVNO.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BD1BC38-E9D5-4F78-8C8D-9D431E384359}"/>
              </a:ext>
            </a:extLst>
          </p:cNvPr>
          <p:cNvSpPr txBox="1"/>
          <p:nvPr/>
        </p:nvSpPr>
        <p:spPr>
          <a:xfrm>
            <a:off x="1184379" y="4985668"/>
            <a:ext cx="201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Gljiva puhara - razmnožavanje sporama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1C5B22B-C451-4E94-9134-93FF796F7386}"/>
              </a:ext>
            </a:extLst>
          </p:cNvPr>
          <p:cNvSpPr txBox="1"/>
          <p:nvPr/>
        </p:nvSpPr>
        <p:spPr>
          <a:xfrm>
            <a:off x="4483372" y="5386634"/>
            <a:ext cx="322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Pupanje pekarskog kvasca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3E499A-5743-4C86-902D-FEBA32F3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75" y="2281689"/>
            <a:ext cx="3811139" cy="285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65A5AD66-CB89-463D-AB46-E80749B65819}"/>
              </a:ext>
            </a:extLst>
          </p:cNvPr>
          <p:cNvCxnSpPr>
            <a:cxnSpLocks/>
          </p:cNvCxnSpPr>
          <p:nvPr/>
        </p:nvCxnSpPr>
        <p:spPr>
          <a:xfrm flipH="1" flipV="1">
            <a:off x="7424102" y="3799840"/>
            <a:ext cx="1039178" cy="182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9B525E89-42FF-40C3-B121-A3E3CFA2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6" b="13926"/>
          <a:stretch/>
        </p:blipFill>
        <p:spPr>
          <a:xfrm>
            <a:off x="8905977" y="1897309"/>
            <a:ext cx="1782439" cy="13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BCC65A2-C959-4CCB-91F6-C1430243D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85" y="2692518"/>
            <a:ext cx="2830430" cy="2036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1118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>
            <a:extLst>
              <a:ext uri="{FF2B5EF4-FFF2-40B4-BE49-F238E27FC236}">
                <a16:creationId xmlns:a16="http://schemas.microsoft.com/office/drawing/2014/main" xmlns="" id="{2B10896E-D322-4013-A3DE-9251CCB78317}"/>
              </a:ext>
            </a:extLst>
          </p:cNvPr>
          <p:cNvSpPr txBox="1">
            <a:spLocks/>
          </p:cNvSpPr>
          <p:nvPr/>
        </p:nvSpPr>
        <p:spPr bwMode="gray">
          <a:xfrm>
            <a:off x="660814" y="688388"/>
            <a:ext cx="8891558" cy="899829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JEDNOSTANIČNE ALGE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autotrofni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protisti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 - razmnožavaju se DVOJNOM DIOBOM stanica.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BD1BC38-E9D5-4F78-8C8D-9D431E384359}"/>
              </a:ext>
            </a:extLst>
          </p:cNvPr>
          <p:cNvSpPr txBox="1"/>
          <p:nvPr/>
        </p:nvSpPr>
        <p:spPr>
          <a:xfrm>
            <a:off x="3794315" y="5523281"/>
            <a:ext cx="58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kišna alga, jadranski klobučić, alge kremenjašice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94C8E11-F2FC-4F8B-8D65-701CA8039E77}"/>
              </a:ext>
            </a:extLst>
          </p:cNvPr>
          <p:cNvSpPr txBox="1"/>
          <p:nvPr/>
        </p:nvSpPr>
        <p:spPr>
          <a:xfrm>
            <a:off x="10032826" y="1415988"/>
            <a:ext cx="16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VIZUALNO +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ISTRAŽI </a:t>
            </a:r>
          </a:p>
        </p:txBody>
      </p:sp>
      <p:pic>
        <p:nvPicPr>
          <p:cNvPr id="18" name="Picture 2">
            <a:hlinkClick r:id="rId2"/>
            <a:extLst>
              <a:ext uri="{FF2B5EF4-FFF2-40B4-BE49-F238E27FC236}">
                <a16:creationId xmlns:a16="http://schemas.microsoft.com/office/drawing/2014/main" xmlns="" id="{B0FDCDFA-CD84-4971-A0FE-7EC770F5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437523" y="573451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3314F08-BCF4-4882-BCCA-C27FCCB6E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18" y="2444079"/>
            <a:ext cx="2956610" cy="1969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1350FEC-B693-48A7-ADE6-2DF6A9B3A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69" y="3071675"/>
            <a:ext cx="2626457" cy="196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E53D535-BCA6-40F8-9880-586B5C009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250" y="2938202"/>
            <a:ext cx="2745234" cy="205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7822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AFB063A5-7720-4A99-BBDB-87891971DA4D}"/>
              </a:ext>
            </a:extLst>
          </p:cNvPr>
          <p:cNvSpPr txBox="1">
            <a:spLocks/>
          </p:cNvSpPr>
          <p:nvPr/>
        </p:nvSpPr>
        <p:spPr bwMode="gray">
          <a:xfrm>
            <a:off x="8857868" y="3547533"/>
            <a:ext cx="2578244" cy="13123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STELJKA -</a:t>
            </a:r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tijelo </a:t>
            </a:r>
            <a:r>
              <a:rPr lang="hr-HR" sz="1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mnogostanične</a:t>
            </a:r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alge (nema korijen, stabljiku i list)</a:t>
            </a:r>
            <a:endParaRPr lang="hr-HR" sz="1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1C5B22B-C451-4E94-9134-93FF796F7386}"/>
              </a:ext>
            </a:extLst>
          </p:cNvPr>
          <p:cNvSpPr txBox="1"/>
          <p:nvPr/>
        </p:nvSpPr>
        <p:spPr>
          <a:xfrm>
            <a:off x="4206248" y="5790184"/>
            <a:ext cx="25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STELJKA alge padine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816183EA-540A-4BAC-B919-71B1D4A9E846}"/>
              </a:ext>
            </a:extLst>
          </p:cNvPr>
          <p:cNvSpPr txBox="1">
            <a:spLocks/>
          </p:cNvSpPr>
          <p:nvPr/>
        </p:nvSpPr>
        <p:spPr bwMode="gray">
          <a:xfrm>
            <a:off x="706681" y="691627"/>
            <a:ext cx="6999135" cy="1574397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MNOGOSTANIČNE ALGE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razmnožavaju se:</a:t>
            </a:r>
          </a:p>
          <a:p>
            <a:endParaRPr lang="hr-HR" sz="18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VEGETATIVNO - kidanjem </a:t>
            </a:r>
            <a:r>
              <a:rPr lang="hr-HR" sz="1800" b="1" spc="50" dirty="0" err="1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steljke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na više dijelova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NESPOLNO - sporama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SPOLNO - spolnim stanicama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2FC0DE8-FBE0-461C-8611-EB18B86B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4622" y="691627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C842928-FF5A-414E-B008-63248F1EDBAD}"/>
              </a:ext>
            </a:extLst>
          </p:cNvPr>
          <p:cNvSpPr txBox="1"/>
          <p:nvPr/>
        </p:nvSpPr>
        <p:spPr>
          <a:xfrm>
            <a:off x="8566951" y="1573526"/>
            <a:ext cx="31600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solidFill>
                  <a:schemeClr val="bg1"/>
                </a:solidFill>
              </a:rPr>
              <a:t>Što misliš je li način razmnožavanja algi i najjednostavnijih biljaka mahovina i </a:t>
            </a:r>
            <a:r>
              <a:rPr lang="hr-HR" sz="1400" i="1" dirty="0" err="1">
                <a:solidFill>
                  <a:schemeClr val="bg1"/>
                </a:solidFill>
              </a:rPr>
              <a:t>papratnjača</a:t>
            </a:r>
            <a:r>
              <a:rPr lang="hr-HR" sz="1400" i="1" dirty="0">
                <a:solidFill>
                  <a:schemeClr val="bg1"/>
                </a:solidFill>
              </a:rPr>
              <a:t> povezan s njihovim predcima tj. podrijetlom?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3A63D85-C091-4660-B04C-F29FCAA09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76" y="2893740"/>
            <a:ext cx="3635251" cy="272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A8E457C2-0BB0-48A9-A585-10904A0E6711}"/>
              </a:ext>
            </a:extLst>
          </p:cNvPr>
          <p:cNvCxnSpPr>
            <a:cxnSpLocks/>
          </p:cNvCxnSpPr>
          <p:nvPr/>
        </p:nvCxnSpPr>
        <p:spPr>
          <a:xfrm>
            <a:off x="6163055" y="4163022"/>
            <a:ext cx="25237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2871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hlinkClick r:id="rId2"/>
            <a:extLst>
              <a:ext uri="{FF2B5EF4-FFF2-40B4-BE49-F238E27FC236}">
                <a16:creationId xmlns:a16="http://schemas.microsoft.com/office/drawing/2014/main" xmlns="" id="{689E0785-4407-4602-B860-7D3E629A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8732" y="3827767"/>
            <a:ext cx="850521" cy="84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D0A195A-D163-4D8A-B417-597DA2730951}"/>
              </a:ext>
            </a:extLst>
          </p:cNvPr>
          <p:cNvSpPr txBox="1"/>
          <p:nvPr/>
        </p:nvSpPr>
        <p:spPr>
          <a:xfrm>
            <a:off x="8637433" y="4767430"/>
            <a:ext cx="235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PROVJERI ZNANJE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E1F1E1B-147B-415A-A34C-48A47EECF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83" y="1544320"/>
            <a:ext cx="4277360" cy="427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416F12B-155F-4399-BF2F-26B9790ED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95" y="2119316"/>
            <a:ext cx="2440678" cy="1626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86FCCC9-9631-43E6-9D93-CEFFFB724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625" y="1097280"/>
            <a:ext cx="2777255" cy="189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544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277546" y="330230"/>
            <a:ext cx="9895535" cy="174834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GOLOSJEMENJAČE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- se razmnožavaju spolno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njihove sjemenke nisu skrivene u plodu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prethodile su razvoju kritosjemenjača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				       - cvjetovi nisu živih boja i udruženi su u 									    </a:t>
            </a:r>
            <a:r>
              <a:rPr lang="hr-HR" sz="1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JEDNOSPOLNE CVATOVE 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obliku RESE ili ČEŠERA  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144BC26F-8609-4231-8A4D-18EEDFEE3CE4}"/>
              </a:ext>
            </a:extLst>
          </p:cNvPr>
          <p:cNvSpPr/>
          <p:nvPr/>
        </p:nvSpPr>
        <p:spPr>
          <a:xfrm>
            <a:off x="10344015" y="4696726"/>
            <a:ext cx="12779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56. str.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378076E-9B62-434D-8AFD-DAD2720B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689" y="3914687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3EB4DEA-D9B9-4A19-9D5E-0ABE4557E657}"/>
              </a:ext>
            </a:extLst>
          </p:cNvPr>
          <p:cNvSpPr txBox="1"/>
          <p:nvPr/>
        </p:nvSpPr>
        <p:spPr>
          <a:xfrm>
            <a:off x="8605768" y="4508191"/>
            <a:ext cx="31837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b="1" u="sng" dirty="0">
              <a:solidFill>
                <a:schemeClr val="bg1"/>
              </a:solidFill>
            </a:endParaRPr>
          </a:p>
          <a:p>
            <a:r>
              <a:rPr lang="hr-HR" sz="1600" b="1" u="sng" dirty="0">
                <a:solidFill>
                  <a:schemeClr val="bg1"/>
                </a:solidFill>
              </a:rPr>
              <a:t>ISTRAŽI</a:t>
            </a:r>
          </a:p>
          <a:p>
            <a:endParaRPr lang="hr-HR" sz="1400" b="1" u="sng" dirty="0">
              <a:solidFill>
                <a:schemeClr val="bg1"/>
              </a:solidFill>
            </a:endParaRP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Prouči građu češera.</a:t>
            </a: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Što je isto, a što različito u spolnim organima kritosjemenjača i golosjemenjača?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85C7010C-D7BA-41AD-A25E-725623A2A75F}"/>
              </a:ext>
            </a:extLst>
          </p:cNvPr>
          <p:cNvSpPr txBox="1">
            <a:spLocks/>
          </p:cNvSpPr>
          <p:nvPr/>
        </p:nvSpPr>
        <p:spPr bwMode="gray">
          <a:xfrm>
            <a:off x="3400869" y="3311731"/>
            <a:ext cx="5204899" cy="13849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MUŠKI CVATOVI </a:t>
            </a:r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u obliku RESE ILI ČEŠERA stvaraju veliki broj peludnih zrnaca s nepokretnim muškim spolnim stanicama.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7AD5664-C026-4A12-820C-33CD97EDF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2" r="-38"/>
          <a:stretch/>
        </p:blipFill>
        <p:spPr>
          <a:xfrm>
            <a:off x="757475" y="2671852"/>
            <a:ext cx="2379247" cy="305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12184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685920" y="719090"/>
            <a:ext cx="9709832" cy="84337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Nakon oprašivanja vjetrom i oplodnje iz SJEMENOG ZAMETKA  </a:t>
            </a:r>
          </a:p>
          <a:p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SJEMENKA s krilcem (rasprostranjivanje vjetrom)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2DAAF5D8-C2E7-4235-8F36-B22A86BA1359}"/>
              </a:ext>
            </a:extLst>
          </p:cNvPr>
          <p:cNvSpPr txBox="1">
            <a:spLocks/>
          </p:cNvSpPr>
          <p:nvPr/>
        </p:nvSpPr>
        <p:spPr bwMode="gray">
          <a:xfrm>
            <a:off x="891101" y="4864116"/>
            <a:ext cx="5204899" cy="13849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ŽENSKI CVATOVI </a:t>
            </a:r>
            <a:r>
              <a:rPr lang="hr-HR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u obliku ČEŠERA na svakom plodnom listu imaju sjemene zametke u kojima se razvija ženska spolna stanica.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xmlns="" id="{CB4BB172-EC79-43CD-AD30-65EF80519C8E}"/>
              </a:ext>
            </a:extLst>
          </p:cNvPr>
          <p:cNvSpPr/>
          <p:nvPr/>
        </p:nvSpPr>
        <p:spPr>
          <a:xfrm>
            <a:off x="8833282" y="878890"/>
            <a:ext cx="568171" cy="30184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6B6D7AA-64A7-41CB-9465-15DF8285E816}"/>
              </a:ext>
            </a:extLst>
          </p:cNvPr>
          <p:cNvSpPr txBox="1"/>
          <p:nvPr/>
        </p:nvSpPr>
        <p:spPr>
          <a:xfrm>
            <a:off x="9729926" y="5680680"/>
            <a:ext cx="187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ZANIMLJIVOSTI</a:t>
            </a: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xmlns="" id="{4BC6C064-F784-4F74-A2A5-4D50882F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0264115" y="4864116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963C2E3-76B1-4262-B36F-D42C74171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93884"/>
            <a:ext cx="3931920" cy="2619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84522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E6F4B6-44D5-4565-B6C6-4A4FF2E9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66" y="1086649"/>
            <a:ext cx="5248067" cy="4867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1BBA982D-F517-40BB-B1C4-593D4F637A95}"/>
              </a:ext>
            </a:extLst>
          </p:cNvPr>
          <p:cNvSpPr txBox="1">
            <a:spLocks/>
          </p:cNvSpPr>
          <p:nvPr/>
        </p:nvSpPr>
        <p:spPr bwMode="gray">
          <a:xfrm>
            <a:off x="8981779" y="3027637"/>
            <a:ext cx="2063720" cy="8027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razmnožavanje golosjemenjača</a:t>
            </a:r>
          </a:p>
        </p:txBody>
      </p:sp>
    </p:spTree>
    <p:extLst>
      <p:ext uri="{BB962C8B-B14F-4D97-AF65-F5344CB8AC3E}">
        <p14:creationId xmlns:p14="http://schemas.microsoft.com/office/powerpoint/2010/main" xmlns="" val="32386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xmlns="" id="{2D9A2E05-08A2-4D8C-BC1F-324AAFD730C9}"/>
              </a:ext>
            </a:extLst>
          </p:cNvPr>
          <p:cNvSpPr txBox="1">
            <a:spLocks/>
          </p:cNvSpPr>
          <p:nvPr/>
        </p:nvSpPr>
        <p:spPr bwMode="gray">
          <a:xfrm>
            <a:off x="1373159" y="1044311"/>
            <a:ext cx="352109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ČEŠER JELE - stoji uspravno na granama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xmlns="" id="{A91D72E9-025B-4FD1-8600-356BD726AC1C}"/>
              </a:ext>
            </a:extLst>
          </p:cNvPr>
          <p:cNvSpPr txBox="1">
            <a:spLocks/>
          </p:cNvSpPr>
          <p:nvPr/>
        </p:nvSpPr>
        <p:spPr bwMode="gray">
          <a:xfrm>
            <a:off x="6519534" y="1044311"/>
            <a:ext cx="307094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ČEŠER SMREKE - visi na granama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732D6B9-C19B-40DD-9DA0-C3B926947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" t="10399" r="4685" b="10644"/>
          <a:stretch/>
        </p:blipFill>
        <p:spPr>
          <a:xfrm>
            <a:off x="6844682" y="2326356"/>
            <a:ext cx="2556769" cy="322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7F41120-4AB6-44FE-BEE2-83A3BDB3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28888" y="2623414"/>
            <a:ext cx="3209639" cy="240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3225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>
            <a:extLst>
              <a:ext uri="{FF2B5EF4-FFF2-40B4-BE49-F238E27FC236}">
                <a16:creationId xmlns:a16="http://schemas.microsoft.com/office/drawing/2014/main" xmlns="" id="{FBFD70DB-16AC-4061-9251-39A458382DDC}"/>
              </a:ext>
            </a:extLst>
          </p:cNvPr>
          <p:cNvSpPr txBox="1">
            <a:spLocks/>
          </p:cNvSpPr>
          <p:nvPr/>
        </p:nvSpPr>
        <p:spPr bwMode="gray">
          <a:xfrm>
            <a:off x="4069830" y="5323202"/>
            <a:ext cx="3070949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BOROVICA - ima plave bobe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xmlns="" id="{B4143315-D8AC-465C-87D8-765EAB0BC368}"/>
              </a:ext>
            </a:extLst>
          </p:cNvPr>
          <p:cNvSpPr txBox="1">
            <a:spLocks/>
          </p:cNvSpPr>
          <p:nvPr/>
        </p:nvSpPr>
        <p:spPr bwMode="gray">
          <a:xfrm>
            <a:off x="675427" y="5323202"/>
            <a:ext cx="2866763" cy="783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ČEMPRES - ima okruglaste češere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xmlns="" id="{DCA5A729-E5A2-472B-AD52-A7A0509B44F6}"/>
              </a:ext>
            </a:extLst>
          </p:cNvPr>
          <p:cNvSpPr txBox="1">
            <a:spLocks/>
          </p:cNvSpPr>
          <p:nvPr/>
        </p:nvSpPr>
        <p:spPr bwMode="gray">
          <a:xfrm>
            <a:off x="7668419" y="5014295"/>
            <a:ext cx="3490812" cy="1091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TISA - ne stvara češere, nego sjemenke zaštićene crvenim ovojem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629C458-4375-4F71-8AEE-6AA19F23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306" y="2732510"/>
            <a:ext cx="3341576" cy="209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EFBBD75-AB9E-4E8E-8EA3-EE80D4581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54" b="23498"/>
          <a:stretch/>
        </p:blipFill>
        <p:spPr>
          <a:xfrm>
            <a:off x="7761824" y="2146440"/>
            <a:ext cx="3568726" cy="2349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C9AAFC7-820E-4670-A492-6F8D8E77A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88" y="1535501"/>
            <a:ext cx="2375076" cy="357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DCF4E45-2D82-47A3-8084-9B21F705C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40" y="461321"/>
            <a:ext cx="2140586" cy="143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44536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xmlns="" id="{16B7FE01-8DA8-4D55-8FFF-5A59C39BD829}"/>
              </a:ext>
            </a:extLst>
          </p:cNvPr>
          <p:cNvSpPr txBox="1">
            <a:spLocks/>
          </p:cNvSpPr>
          <p:nvPr/>
        </p:nvSpPr>
        <p:spPr bwMode="gray">
          <a:xfrm>
            <a:off x="291600" y="198794"/>
            <a:ext cx="10002796" cy="174002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Za razliku od sjemenjača,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PAPRATNJAČE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i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MAHOVINE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u procesu razmnožavanja trebaju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VODU</a:t>
            </a:r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i nisu u potpunosti prilagođene kopnenom načinu života. Vezane su uz vlažna staništa.</a:t>
            </a:r>
          </a:p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Životni ciklus im se sastoji od izmjene spolne i nespolne generacije. </a:t>
            </a:r>
          </a:p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 njihovoj spolnoj generaciji nastaju - spolne stanice.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4F612C5-5325-4401-9A18-1C097263E499}"/>
              </a:ext>
            </a:extLst>
          </p:cNvPr>
          <p:cNvSpPr txBox="1">
            <a:spLocks/>
          </p:cNvSpPr>
          <p:nvPr/>
        </p:nvSpPr>
        <p:spPr bwMode="gray">
          <a:xfrm>
            <a:off x="583571" y="5007308"/>
            <a:ext cx="4293131" cy="116604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Nespolna generacija paprati koju prepoznajemo stvara -&gt; SPORE (nespolne stanice).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704E1835-D393-4765-83FD-AF87380716CA}"/>
              </a:ext>
            </a:extLst>
          </p:cNvPr>
          <p:cNvSpPr txBox="1">
            <a:spLocks/>
          </p:cNvSpPr>
          <p:nvPr/>
        </p:nvSpPr>
        <p:spPr bwMode="gray">
          <a:xfrm>
            <a:off x="8817519" y="3085703"/>
            <a:ext cx="921504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xmlns="" id="{A543B1B3-02C0-45A7-86A4-C84B0EA7E7BC}"/>
              </a:ext>
            </a:extLst>
          </p:cNvPr>
          <p:cNvSpPr txBox="1">
            <a:spLocks/>
          </p:cNvSpPr>
          <p:nvPr/>
        </p:nvSpPr>
        <p:spPr bwMode="gray">
          <a:xfrm>
            <a:off x="8447442" y="4320770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podanak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xmlns="" id="{10A051F7-C0C4-48E2-8D66-B1627882ECC9}"/>
              </a:ext>
            </a:extLst>
          </p:cNvPr>
          <p:cNvSpPr txBox="1">
            <a:spLocks/>
          </p:cNvSpPr>
          <p:nvPr/>
        </p:nvSpPr>
        <p:spPr bwMode="gray">
          <a:xfrm>
            <a:off x="8447442" y="5346987"/>
            <a:ext cx="1167261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korijen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7DA1EA4-70EB-4400-BA26-1F03164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292" y="4203936"/>
            <a:ext cx="1555457" cy="233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616A74F-150F-4AD0-9BA2-A64975006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85" y="2226262"/>
            <a:ext cx="1578399" cy="125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8447FFE-DB0C-4E85-8609-927D105FB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86" y="3076281"/>
            <a:ext cx="1578399" cy="116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6EC5CAE2-0F47-4863-8EE5-1342E5487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43" r="4189"/>
          <a:stretch/>
        </p:blipFill>
        <p:spPr>
          <a:xfrm>
            <a:off x="10294396" y="1280160"/>
            <a:ext cx="1325324" cy="1327145"/>
          </a:xfrm>
          <a:prstGeom prst="ellipse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03A2956-6A2A-4465-8E16-D3349D001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5120" t="2830"/>
          <a:stretch/>
        </p:blipFill>
        <p:spPr>
          <a:xfrm>
            <a:off x="4876702" y="2104419"/>
            <a:ext cx="2824152" cy="4432703"/>
          </a:xfrm>
          <a:prstGeom prst="teardrop">
            <a:avLst/>
          </a:prstGeom>
        </p:spPr>
      </p:pic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xmlns="" id="{98A2DCF7-009D-431C-BB87-0DDA0D4183A2}"/>
              </a:ext>
            </a:extLst>
          </p:cNvPr>
          <p:cNvCxnSpPr>
            <a:cxnSpLocks/>
          </p:cNvCxnSpPr>
          <p:nvPr/>
        </p:nvCxnSpPr>
        <p:spPr>
          <a:xfrm>
            <a:off x="7183625" y="3329045"/>
            <a:ext cx="14813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xmlns="" id="{13519945-27FC-49BC-8FAD-3D22A7EBE659}"/>
              </a:ext>
            </a:extLst>
          </p:cNvPr>
          <p:cNvCxnSpPr>
            <a:cxnSpLocks/>
          </p:cNvCxnSpPr>
          <p:nvPr/>
        </p:nvCxnSpPr>
        <p:spPr>
          <a:xfrm flipV="1">
            <a:off x="6909361" y="4702411"/>
            <a:ext cx="1352802" cy="589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xmlns="" id="{0B3F2A70-FAF9-436F-A992-1C525D7B67C3}"/>
              </a:ext>
            </a:extLst>
          </p:cNvPr>
          <p:cNvCxnSpPr>
            <a:cxnSpLocks/>
          </p:cNvCxnSpPr>
          <p:nvPr/>
        </p:nvCxnSpPr>
        <p:spPr>
          <a:xfrm flipV="1">
            <a:off x="6970123" y="5590329"/>
            <a:ext cx="1228997" cy="58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265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4F612C5-5325-4401-9A18-1C097263E499}"/>
              </a:ext>
            </a:extLst>
          </p:cNvPr>
          <p:cNvSpPr txBox="1">
            <a:spLocks/>
          </p:cNvSpPr>
          <p:nvPr/>
        </p:nvSpPr>
        <p:spPr bwMode="gray">
          <a:xfrm>
            <a:off x="1241084" y="5285637"/>
            <a:ext cx="9709832" cy="8581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Biljka koju prepoznajemo kao mahovinu je spolna, a tobolac na njoj nespolna generacija koja stvara -&gt; SPORE 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34D243A4-22BE-417B-A630-D5F96A8890DE}"/>
              </a:ext>
            </a:extLst>
          </p:cNvPr>
          <p:cNvSpPr txBox="1">
            <a:spLocks/>
          </p:cNvSpPr>
          <p:nvPr/>
        </p:nvSpPr>
        <p:spPr bwMode="gray">
          <a:xfrm>
            <a:off x="8745989" y="4472953"/>
            <a:ext cx="1699039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korjenčić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B387F695-3901-40F9-9D1C-6BF8BC439ACE}"/>
              </a:ext>
            </a:extLst>
          </p:cNvPr>
          <p:cNvSpPr txBox="1">
            <a:spLocks/>
          </p:cNvSpPr>
          <p:nvPr/>
        </p:nvSpPr>
        <p:spPr bwMode="gray">
          <a:xfrm>
            <a:off x="8658981" y="969827"/>
            <a:ext cx="1315820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tobolac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AF23589D-BBE4-4E90-9860-4CA8DE5F98B5}"/>
              </a:ext>
            </a:extLst>
          </p:cNvPr>
          <p:cNvSpPr txBox="1">
            <a:spLocks/>
          </p:cNvSpPr>
          <p:nvPr/>
        </p:nvSpPr>
        <p:spPr bwMode="gray">
          <a:xfrm>
            <a:off x="8685614" y="1872194"/>
            <a:ext cx="1456382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stabalce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4863AA02-AB45-44E9-A8E0-DE12C6EB9FF6}"/>
              </a:ext>
            </a:extLst>
          </p:cNvPr>
          <p:cNvSpPr txBox="1">
            <a:spLocks/>
          </p:cNvSpPr>
          <p:nvPr/>
        </p:nvSpPr>
        <p:spPr bwMode="gray">
          <a:xfrm>
            <a:off x="8584806" y="2954820"/>
            <a:ext cx="985867" cy="48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listići</a:t>
            </a:r>
            <a:endParaRPr lang="hr-HR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49B232B-C352-41D7-9388-7A40E5A0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852" y="1246677"/>
            <a:ext cx="1328710" cy="377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9DCD5830-796D-4C10-8EFD-3477E875D646}"/>
              </a:ext>
            </a:extLst>
          </p:cNvPr>
          <p:cNvCxnSpPr>
            <a:cxnSpLocks/>
          </p:cNvCxnSpPr>
          <p:nvPr/>
        </p:nvCxnSpPr>
        <p:spPr>
          <a:xfrm flipV="1">
            <a:off x="7001572" y="1213169"/>
            <a:ext cx="1507673" cy="322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9624C1A3-8861-4966-828C-5179F7F5AED3}"/>
              </a:ext>
            </a:extLst>
          </p:cNvPr>
          <p:cNvCxnSpPr>
            <a:cxnSpLocks/>
          </p:cNvCxnSpPr>
          <p:nvPr/>
        </p:nvCxnSpPr>
        <p:spPr>
          <a:xfrm>
            <a:off x="6944853" y="4705351"/>
            <a:ext cx="1629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2C31A118-AB49-4C1F-AA21-0B20DE54136A}"/>
              </a:ext>
            </a:extLst>
          </p:cNvPr>
          <p:cNvCxnSpPr>
            <a:cxnSpLocks/>
          </p:cNvCxnSpPr>
          <p:nvPr/>
        </p:nvCxnSpPr>
        <p:spPr>
          <a:xfrm flipV="1">
            <a:off x="6876545" y="2062480"/>
            <a:ext cx="1695931" cy="1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xmlns="" id="{0B0AC6EE-EDC5-4CD3-A325-F7640C5BA12E}"/>
              </a:ext>
            </a:extLst>
          </p:cNvPr>
          <p:cNvCxnSpPr>
            <a:cxnSpLocks/>
          </p:cNvCxnSpPr>
          <p:nvPr/>
        </p:nvCxnSpPr>
        <p:spPr>
          <a:xfrm>
            <a:off x="6992694" y="3275508"/>
            <a:ext cx="1428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55AE0709-83E2-4FDE-AB8E-14F1790E1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1" t="15656" r="8854" b="10004"/>
          <a:stretch/>
        </p:blipFill>
        <p:spPr>
          <a:xfrm>
            <a:off x="1154958" y="2358878"/>
            <a:ext cx="4165600" cy="250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0322AABA-A32A-4BF6-B108-D9F89EC2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1" y="245046"/>
            <a:ext cx="1834986" cy="182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03752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10E016D-60A8-425D-9618-D94B56B4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848" y="938234"/>
            <a:ext cx="4332303" cy="478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A4990600-C3C0-4E55-B2FD-70BB786E0F81}"/>
              </a:ext>
            </a:extLst>
          </p:cNvPr>
          <p:cNvSpPr txBox="1">
            <a:spLocks/>
          </p:cNvSpPr>
          <p:nvPr/>
        </p:nvSpPr>
        <p:spPr bwMode="gray">
          <a:xfrm>
            <a:off x="8687139" y="3027637"/>
            <a:ext cx="2063720" cy="8027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razmnožavanje mahovina</a:t>
            </a:r>
          </a:p>
        </p:txBody>
      </p:sp>
    </p:spTree>
    <p:extLst>
      <p:ext uri="{BB962C8B-B14F-4D97-AF65-F5344CB8AC3E}">
        <p14:creationId xmlns:p14="http://schemas.microsoft.com/office/powerpoint/2010/main" xmlns="" val="1466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210</TotalTime>
  <Words>459</Words>
  <Application>Microsoft Office PowerPoint</Application>
  <PresentationFormat>Custom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Soba za sastanke za ion</vt:lpstr>
      <vt:lpstr>KAKO SE RAZMNOŽAVAJU BILJKE, ALGE I GLJIVE  Razmnožavanje u golosjemenjača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Razmnožavanje u ostalih organizama 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KAKAV JE NAŠ ŽIVOTNI CIKLUS</dc:title>
  <dc:creator>Korisnik</dc:creator>
  <cp:lastModifiedBy>sk-mpovalec</cp:lastModifiedBy>
  <cp:revision>88</cp:revision>
  <dcterms:created xsi:type="dcterms:W3CDTF">2020-06-28T16:33:07Z</dcterms:created>
  <dcterms:modified xsi:type="dcterms:W3CDTF">2020-08-11T06:27:39Z</dcterms:modified>
</cp:coreProperties>
</file>